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76" r:id="rId3"/>
    <p:sldId id="258" r:id="rId4"/>
    <p:sldId id="283" r:id="rId5"/>
    <p:sldId id="264" r:id="rId6"/>
    <p:sldId id="28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FFCC"/>
    <a:srgbClr val="CCFF99"/>
    <a:srgbClr val="99FF66"/>
    <a:srgbClr val="0000CC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71" autoAdjust="0"/>
    <p:restoredTop sz="94660"/>
  </p:normalViewPr>
  <p:slideViewPr>
    <p:cSldViewPr>
      <p:cViewPr varScale="1">
        <p:scale>
          <a:sx n="88" d="100"/>
          <a:sy n="88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9F4840-122C-4B37-A0A9-09526A9C6C1D}" type="doc">
      <dgm:prSet loTypeId="urn:microsoft.com/office/officeart/2005/8/layout/cycle2" loCatId="cycle" qsTypeId="urn:microsoft.com/office/officeart/2005/8/quickstyle/3d1" qsCatId="3D" csTypeId="urn:microsoft.com/office/officeart/2005/8/colors/colorful2" csCatId="colorful" phldr="1"/>
      <dgm:spPr/>
    </dgm:pt>
    <dgm:pt modelId="{734D42B2-4BF8-4D4B-A13C-2258A118464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Да </a:t>
          </a:r>
          <a:r>
            <a:rPr lang="ru-RU" sz="1600" b="1" dirty="0" smtClean="0">
              <a:solidFill>
                <a:schemeClr val="bg1"/>
              </a:solidFill>
            </a:rPr>
            <a:t>50</a:t>
          </a:r>
          <a:endParaRPr lang="ru-RU" sz="1600" b="1" dirty="0">
            <a:solidFill>
              <a:schemeClr val="bg1"/>
            </a:solidFill>
          </a:endParaRPr>
        </a:p>
      </dgm:t>
    </dgm:pt>
    <dgm:pt modelId="{16FAEB87-5E8B-43B5-94EC-D357A83BE716}" type="parTrans" cxnId="{F7FF9D9B-70A0-451F-91CF-6CB6D641DBE7}">
      <dgm:prSet/>
      <dgm:spPr/>
      <dgm:t>
        <a:bodyPr/>
        <a:lstStyle/>
        <a:p>
          <a:endParaRPr lang="ru-RU" sz="3600" b="1">
            <a:solidFill>
              <a:schemeClr val="bg1"/>
            </a:solidFill>
          </a:endParaRPr>
        </a:p>
      </dgm:t>
    </dgm:pt>
    <dgm:pt modelId="{4F9D7EC2-30C4-4434-BD7B-A07581CDF76B}" type="sibTrans" cxnId="{F7FF9D9B-70A0-451F-91CF-6CB6D641DBE7}">
      <dgm:prSet custT="1"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0916742C-1907-4BEC-9CAF-C00CF93D262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Нет </a:t>
          </a:r>
          <a:r>
            <a:rPr lang="ru-RU" sz="1600" b="1" dirty="0" smtClean="0">
              <a:solidFill>
                <a:schemeClr val="bg1"/>
              </a:solidFill>
            </a:rPr>
            <a:t>17</a:t>
          </a:r>
          <a:endParaRPr lang="ru-RU" sz="1600" b="1" dirty="0">
            <a:solidFill>
              <a:schemeClr val="bg1"/>
            </a:solidFill>
          </a:endParaRPr>
        </a:p>
      </dgm:t>
    </dgm:pt>
    <dgm:pt modelId="{0ED29254-DA8B-4E36-85B8-1502DB3599D9}" type="parTrans" cxnId="{54562DB5-66FF-4842-9FBD-98413A87CF97}">
      <dgm:prSet/>
      <dgm:spPr/>
      <dgm:t>
        <a:bodyPr/>
        <a:lstStyle/>
        <a:p>
          <a:endParaRPr lang="ru-RU" sz="3600" b="1">
            <a:solidFill>
              <a:schemeClr val="bg1"/>
            </a:solidFill>
          </a:endParaRPr>
        </a:p>
      </dgm:t>
    </dgm:pt>
    <dgm:pt modelId="{4ED85C7C-3F4F-45A7-A13A-306CEAA36270}" type="sibTrans" cxnId="{54562DB5-66FF-4842-9FBD-98413A87CF97}">
      <dgm:prSet custT="1"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DC53333F-AD71-4807-8714-26BE791E5C0C}">
      <dgm:prSet phldrT="[Текст]" custT="1"/>
      <dgm:spPr/>
      <dgm:t>
        <a:bodyPr/>
        <a:lstStyle/>
        <a:p>
          <a:r>
            <a:rPr lang="ru-RU" sz="1050" b="1" dirty="0" smtClean="0">
              <a:solidFill>
                <a:schemeClr val="bg1"/>
              </a:solidFill>
            </a:rPr>
            <a:t>Затрудняюсь ответить </a:t>
          </a:r>
          <a:r>
            <a:rPr lang="ru-RU" sz="1600" b="1" dirty="0" smtClean="0">
              <a:solidFill>
                <a:schemeClr val="bg1"/>
              </a:solidFill>
            </a:rPr>
            <a:t>13</a:t>
          </a:r>
          <a:endParaRPr lang="ru-RU" sz="1600" b="1" dirty="0">
            <a:solidFill>
              <a:schemeClr val="bg1"/>
            </a:solidFill>
          </a:endParaRPr>
        </a:p>
      </dgm:t>
    </dgm:pt>
    <dgm:pt modelId="{5A084964-7256-43CF-B02B-22804692A270}" type="parTrans" cxnId="{3C2433DF-DD7A-46BA-ADE5-0D90DCD0CB7A}">
      <dgm:prSet/>
      <dgm:spPr/>
      <dgm:t>
        <a:bodyPr/>
        <a:lstStyle/>
        <a:p>
          <a:endParaRPr lang="ru-RU" sz="3600" b="1">
            <a:solidFill>
              <a:schemeClr val="bg1"/>
            </a:solidFill>
          </a:endParaRPr>
        </a:p>
      </dgm:t>
    </dgm:pt>
    <dgm:pt modelId="{8D993BA8-3AFE-4176-B182-34ADA43CA418}" type="sibTrans" cxnId="{3C2433DF-DD7A-46BA-ADE5-0D90DCD0CB7A}">
      <dgm:prSet custT="1"/>
      <dgm:spPr/>
      <dgm:t>
        <a:bodyPr/>
        <a:lstStyle/>
        <a:p>
          <a:endParaRPr lang="ru-RU" sz="1200" b="1">
            <a:solidFill>
              <a:schemeClr val="bg1"/>
            </a:solidFill>
          </a:endParaRPr>
        </a:p>
      </dgm:t>
    </dgm:pt>
    <dgm:pt modelId="{9B9CFCBD-CFE3-488C-AD1F-DBDF7590D833}" type="pres">
      <dgm:prSet presAssocID="{449F4840-122C-4B37-A0A9-09526A9C6C1D}" presName="cycle" presStyleCnt="0">
        <dgm:presLayoutVars>
          <dgm:dir/>
          <dgm:resizeHandles val="exact"/>
        </dgm:presLayoutVars>
      </dgm:prSet>
      <dgm:spPr/>
    </dgm:pt>
    <dgm:pt modelId="{9753C92F-D569-4EC5-AB13-DB90E92BC0C5}" type="pres">
      <dgm:prSet presAssocID="{734D42B2-4BF8-4D4B-A13C-2258A11846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70119-8401-4613-9D83-338341DCA5C5}" type="pres">
      <dgm:prSet presAssocID="{4F9D7EC2-30C4-4434-BD7B-A07581CDF76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12DCE294-8637-40ED-A8AD-24E3D5DCDB06}" type="pres">
      <dgm:prSet presAssocID="{4F9D7EC2-30C4-4434-BD7B-A07581CDF76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35D9F60-74C5-4841-AF2F-2BB566892E12}" type="pres">
      <dgm:prSet presAssocID="{0916742C-1907-4BEC-9CAF-C00CF93D262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58998A-43A4-40B2-90CD-C8BEC7FDA8BE}" type="pres">
      <dgm:prSet presAssocID="{4ED85C7C-3F4F-45A7-A13A-306CEAA3627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27DF1FB-EEB5-4153-86BD-79F7736D9D2C}" type="pres">
      <dgm:prSet presAssocID="{4ED85C7C-3F4F-45A7-A13A-306CEAA3627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90CC71F-0597-4866-9472-310DD513F683}" type="pres">
      <dgm:prSet presAssocID="{DC53333F-AD71-4807-8714-26BE791E5C0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77510-37C4-45FF-B488-AC547C8F3653}" type="pres">
      <dgm:prSet presAssocID="{8D993BA8-3AFE-4176-B182-34ADA43CA418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3A2D9EA-A56B-4C23-8D44-F41104F0FA99}" type="pres">
      <dgm:prSet presAssocID="{8D993BA8-3AFE-4176-B182-34ADA43CA418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538767C-15A6-4A6D-8F39-A475C9B96485}" type="presOf" srcId="{0916742C-1907-4BEC-9CAF-C00CF93D2624}" destId="{835D9F60-74C5-4841-AF2F-2BB566892E12}" srcOrd="0" destOrd="0" presId="urn:microsoft.com/office/officeart/2005/8/layout/cycle2"/>
    <dgm:cxn modelId="{3C2433DF-DD7A-46BA-ADE5-0D90DCD0CB7A}" srcId="{449F4840-122C-4B37-A0A9-09526A9C6C1D}" destId="{DC53333F-AD71-4807-8714-26BE791E5C0C}" srcOrd="2" destOrd="0" parTransId="{5A084964-7256-43CF-B02B-22804692A270}" sibTransId="{8D993BA8-3AFE-4176-B182-34ADA43CA418}"/>
    <dgm:cxn modelId="{5AF57459-28F7-432E-9E15-0EC0101480B7}" type="presOf" srcId="{DC53333F-AD71-4807-8714-26BE791E5C0C}" destId="{E90CC71F-0597-4866-9472-310DD513F683}" srcOrd="0" destOrd="0" presId="urn:microsoft.com/office/officeart/2005/8/layout/cycle2"/>
    <dgm:cxn modelId="{69033E22-0BD0-4760-8EB9-E03E40FFB066}" type="presOf" srcId="{4F9D7EC2-30C4-4434-BD7B-A07581CDF76B}" destId="{1B470119-8401-4613-9D83-338341DCA5C5}" srcOrd="0" destOrd="0" presId="urn:microsoft.com/office/officeart/2005/8/layout/cycle2"/>
    <dgm:cxn modelId="{E5DF380F-6C88-426B-940E-F6AE4F5F211A}" type="presOf" srcId="{4F9D7EC2-30C4-4434-BD7B-A07581CDF76B}" destId="{12DCE294-8637-40ED-A8AD-24E3D5DCDB06}" srcOrd="1" destOrd="0" presId="urn:microsoft.com/office/officeart/2005/8/layout/cycle2"/>
    <dgm:cxn modelId="{2B1D683C-7F6D-4B7A-8EF2-770C349C9ECA}" type="presOf" srcId="{4ED85C7C-3F4F-45A7-A13A-306CEAA36270}" destId="{C858998A-43A4-40B2-90CD-C8BEC7FDA8BE}" srcOrd="0" destOrd="0" presId="urn:microsoft.com/office/officeart/2005/8/layout/cycle2"/>
    <dgm:cxn modelId="{66C2122B-6384-4D2A-8664-A9C12C81FD20}" type="presOf" srcId="{8D993BA8-3AFE-4176-B182-34ADA43CA418}" destId="{94477510-37C4-45FF-B488-AC547C8F3653}" srcOrd="0" destOrd="0" presId="urn:microsoft.com/office/officeart/2005/8/layout/cycle2"/>
    <dgm:cxn modelId="{F7FF9D9B-70A0-451F-91CF-6CB6D641DBE7}" srcId="{449F4840-122C-4B37-A0A9-09526A9C6C1D}" destId="{734D42B2-4BF8-4D4B-A13C-2258A1184641}" srcOrd="0" destOrd="0" parTransId="{16FAEB87-5E8B-43B5-94EC-D357A83BE716}" sibTransId="{4F9D7EC2-30C4-4434-BD7B-A07581CDF76B}"/>
    <dgm:cxn modelId="{BFC68262-ECDF-467C-BE73-2B1218A89528}" type="presOf" srcId="{734D42B2-4BF8-4D4B-A13C-2258A1184641}" destId="{9753C92F-D569-4EC5-AB13-DB90E92BC0C5}" srcOrd="0" destOrd="0" presId="urn:microsoft.com/office/officeart/2005/8/layout/cycle2"/>
    <dgm:cxn modelId="{F0E6B4A8-67AA-474F-81AA-B8841500F692}" type="presOf" srcId="{8D993BA8-3AFE-4176-B182-34ADA43CA418}" destId="{D3A2D9EA-A56B-4C23-8D44-F41104F0FA99}" srcOrd="1" destOrd="0" presId="urn:microsoft.com/office/officeart/2005/8/layout/cycle2"/>
    <dgm:cxn modelId="{5200DEB9-37D2-42FD-992E-692504B75667}" type="presOf" srcId="{449F4840-122C-4B37-A0A9-09526A9C6C1D}" destId="{9B9CFCBD-CFE3-488C-AD1F-DBDF7590D833}" srcOrd="0" destOrd="0" presId="urn:microsoft.com/office/officeart/2005/8/layout/cycle2"/>
    <dgm:cxn modelId="{7286E421-0F35-483D-959A-8F96003B3FCB}" type="presOf" srcId="{4ED85C7C-3F4F-45A7-A13A-306CEAA36270}" destId="{127DF1FB-EEB5-4153-86BD-79F7736D9D2C}" srcOrd="1" destOrd="0" presId="urn:microsoft.com/office/officeart/2005/8/layout/cycle2"/>
    <dgm:cxn modelId="{54562DB5-66FF-4842-9FBD-98413A87CF97}" srcId="{449F4840-122C-4B37-A0A9-09526A9C6C1D}" destId="{0916742C-1907-4BEC-9CAF-C00CF93D2624}" srcOrd="1" destOrd="0" parTransId="{0ED29254-DA8B-4E36-85B8-1502DB3599D9}" sibTransId="{4ED85C7C-3F4F-45A7-A13A-306CEAA36270}"/>
    <dgm:cxn modelId="{378FF978-43E1-4CFE-9D58-7A927E7D2E51}" type="presParOf" srcId="{9B9CFCBD-CFE3-488C-AD1F-DBDF7590D833}" destId="{9753C92F-D569-4EC5-AB13-DB90E92BC0C5}" srcOrd="0" destOrd="0" presId="urn:microsoft.com/office/officeart/2005/8/layout/cycle2"/>
    <dgm:cxn modelId="{8D11F60E-0D50-4C78-B97E-88E9B394BB05}" type="presParOf" srcId="{9B9CFCBD-CFE3-488C-AD1F-DBDF7590D833}" destId="{1B470119-8401-4613-9D83-338341DCA5C5}" srcOrd="1" destOrd="0" presId="urn:microsoft.com/office/officeart/2005/8/layout/cycle2"/>
    <dgm:cxn modelId="{ACC1E60D-F381-4C20-83EC-00EB250FE5A3}" type="presParOf" srcId="{1B470119-8401-4613-9D83-338341DCA5C5}" destId="{12DCE294-8637-40ED-A8AD-24E3D5DCDB06}" srcOrd="0" destOrd="0" presId="urn:microsoft.com/office/officeart/2005/8/layout/cycle2"/>
    <dgm:cxn modelId="{0F782F96-4282-452B-90E6-91E71437E772}" type="presParOf" srcId="{9B9CFCBD-CFE3-488C-AD1F-DBDF7590D833}" destId="{835D9F60-74C5-4841-AF2F-2BB566892E12}" srcOrd="2" destOrd="0" presId="urn:microsoft.com/office/officeart/2005/8/layout/cycle2"/>
    <dgm:cxn modelId="{DF94FA1E-2D0B-49FB-A10E-5A5EA2F1A158}" type="presParOf" srcId="{9B9CFCBD-CFE3-488C-AD1F-DBDF7590D833}" destId="{C858998A-43A4-40B2-90CD-C8BEC7FDA8BE}" srcOrd="3" destOrd="0" presId="urn:microsoft.com/office/officeart/2005/8/layout/cycle2"/>
    <dgm:cxn modelId="{85AAEA11-D398-42F5-A498-42F03A73BE57}" type="presParOf" srcId="{C858998A-43A4-40B2-90CD-C8BEC7FDA8BE}" destId="{127DF1FB-EEB5-4153-86BD-79F7736D9D2C}" srcOrd="0" destOrd="0" presId="urn:microsoft.com/office/officeart/2005/8/layout/cycle2"/>
    <dgm:cxn modelId="{58C7BF31-175D-42B1-BAF7-500773486041}" type="presParOf" srcId="{9B9CFCBD-CFE3-488C-AD1F-DBDF7590D833}" destId="{E90CC71F-0597-4866-9472-310DD513F683}" srcOrd="4" destOrd="0" presId="urn:microsoft.com/office/officeart/2005/8/layout/cycle2"/>
    <dgm:cxn modelId="{313F7EC6-05ED-42CB-B7B3-29AA68B4346F}" type="presParOf" srcId="{9B9CFCBD-CFE3-488C-AD1F-DBDF7590D833}" destId="{94477510-37C4-45FF-B488-AC547C8F3653}" srcOrd="5" destOrd="0" presId="urn:microsoft.com/office/officeart/2005/8/layout/cycle2"/>
    <dgm:cxn modelId="{9C52678B-7A06-41E0-ADB6-41F03FDAC547}" type="presParOf" srcId="{94477510-37C4-45FF-B488-AC547C8F3653}" destId="{D3A2D9EA-A56B-4C23-8D44-F41104F0FA99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9F4840-122C-4B37-A0A9-09526A9C6C1D}" type="doc">
      <dgm:prSet loTypeId="urn:microsoft.com/office/officeart/2005/8/layout/cycle2" loCatId="cycle" qsTypeId="urn:microsoft.com/office/officeart/2005/8/quickstyle/3d1" qsCatId="3D" csTypeId="urn:microsoft.com/office/officeart/2005/8/colors/colorful2" csCatId="colorful" phldr="1"/>
      <dgm:spPr/>
    </dgm:pt>
    <dgm:pt modelId="{734D42B2-4BF8-4D4B-A13C-2258A1184641}">
      <dgm:prSet phldrT="[Текст]" custT="1"/>
      <dgm:spPr/>
      <dgm:t>
        <a:bodyPr/>
        <a:lstStyle/>
        <a:p>
          <a:r>
            <a:rPr lang="ru-RU" sz="1600" b="1" dirty="0" smtClean="0"/>
            <a:t>Да </a:t>
          </a:r>
          <a:r>
            <a:rPr lang="ru-RU" sz="1600" b="1" dirty="0" smtClean="0"/>
            <a:t>85</a:t>
          </a:r>
          <a:endParaRPr lang="ru-RU" sz="1600" b="1" dirty="0"/>
        </a:p>
      </dgm:t>
    </dgm:pt>
    <dgm:pt modelId="{16FAEB87-5E8B-43B5-94EC-D357A83BE716}" type="parTrans" cxnId="{F7FF9D9B-70A0-451F-91CF-6CB6D641DBE7}">
      <dgm:prSet/>
      <dgm:spPr/>
      <dgm:t>
        <a:bodyPr/>
        <a:lstStyle/>
        <a:p>
          <a:endParaRPr lang="ru-RU" sz="2400" b="1"/>
        </a:p>
      </dgm:t>
    </dgm:pt>
    <dgm:pt modelId="{4F9D7EC2-30C4-4434-BD7B-A07581CDF76B}" type="sibTrans" cxnId="{F7FF9D9B-70A0-451F-91CF-6CB6D641DBE7}">
      <dgm:prSet custT="1"/>
      <dgm:spPr/>
      <dgm:t>
        <a:bodyPr/>
        <a:lstStyle/>
        <a:p>
          <a:endParaRPr lang="ru-RU" sz="1100" b="1"/>
        </a:p>
      </dgm:t>
    </dgm:pt>
    <dgm:pt modelId="{0916742C-1907-4BEC-9CAF-C00CF93D2624}">
      <dgm:prSet phldrT="[Текст]" custT="1"/>
      <dgm:spPr/>
      <dgm:t>
        <a:bodyPr/>
        <a:lstStyle/>
        <a:p>
          <a:r>
            <a:rPr lang="ru-RU" sz="1600" b="1" dirty="0" smtClean="0"/>
            <a:t>Нет 10</a:t>
          </a:r>
          <a:endParaRPr lang="ru-RU" sz="1600" b="1" dirty="0"/>
        </a:p>
      </dgm:t>
    </dgm:pt>
    <dgm:pt modelId="{0ED29254-DA8B-4E36-85B8-1502DB3599D9}" type="parTrans" cxnId="{54562DB5-66FF-4842-9FBD-98413A87CF97}">
      <dgm:prSet/>
      <dgm:spPr/>
      <dgm:t>
        <a:bodyPr/>
        <a:lstStyle/>
        <a:p>
          <a:endParaRPr lang="ru-RU" sz="2400" b="1"/>
        </a:p>
      </dgm:t>
    </dgm:pt>
    <dgm:pt modelId="{4ED85C7C-3F4F-45A7-A13A-306CEAA36270}" type="sibTrans" cxnId="{54562DB5-66FF-4842-9FBD-98413A87CF97}">
      <dgm:prSet custT="1"/>
      <dgm:spPr/>
      <dgm:t>
        <a:bodyPr/>
        <a:lstStyle/>
        <a:p>
          <a:endParaRPr lang="ru-RU" sz="1100" b="1"/>
        </a:p>
      </dgm:t>
    </dgm:pt>
    <dgm:pt modelId="{DC53333F-AD71-4807-8714-26BE791E5C0C}">
      <dgm:prSet phldrT="[Текст]" custT="1"/>
      <dgm:spPr/>
      <dgm:t>
        <a:bodyPr/>
        <a:lstStyle/>
        <a:p>
          <a:r>
            <a:rPr lang="ru-RU" sz="1050" b="1" dirty="0" smtClean="0"/>
            <a:t>Затрудняюсь ответить </a:t>
          </a:r>
          <a:r>
            <a:rPr lang="ru-RU" sz="1600" b="1" dirty="0" smtClean="0"/>
            <a:t>5</a:t>
          </a:r>
          <a:endParaRPr lang="ru-RU" sz="1600" b="1" dirty="0"/>
        </a:p>
      </dgm:t>
    </dgm:pt>
    <dgm:pt modelId="{5A084964-7256-43CF-B02B-22804692A270}" type="parTrans" cxnId="{3C2433DF-DD7A-46BA-ADE5-0D90DCD0CB7A}">
      <dgm:prSet/>
      <dgm:spPr/>
      <dgm:t>
        <a:bodyPr/>
        <a:lstStyle/>
        <a:p>
          <a:endParaRPr lang="ru-RU" sz="2400" b="1"/>
        </a:p>
      </dgm:t>
    </dgm:pt>
    <dgm:pt modelId="{8D993BA8-3AFE-4176-B182-34ADA43CA418}" type="sibTrans" cxnId="{3C2433DF-DD7A-46BA-ADE5-0D90DCD0CB7A}">
      <dgm:prSet custT="1"/>
      <dgm:spPr/>
      <dgm:t>
        <a:bodyPr/>
        <a:lstStyle/>
        <a:p>
          <a:endParaRPr lang="ru-RU" sz="1100" b="1"/>
        </a:p>
      </dgm:t>
    </dgm:pt>
    <dgm:pt modelId="{F57A7ECC-73D2-4930-A5D1-7CD6A1499FCC}" type="pres">
      <dgm:prSet presAssocID="{449F4840-122C-4B37-A0A9-09526A9C6C1D}" presName="cycle" presStyleCnt="0">
        <dgm:presLayoutVars>
          <dgm:dir/>
          <dgm:resizeHandles val="exact"/>
        </dgm:presLayoutVars>
      </dgm:prSet>
      <dgm:spPr/>
    </dgm:pt>
    <dgm:pt modelId="{4898325A-FAC6-40A5-9616-CC0388647D92}" type="pres">
      <dgm:prSet presAssocID="{734D42B2-4BF8-4D4B-A13C-2258A118464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0BE96D-84A8-4062-9044-A3EEFA71426A}" type="pres">
      <dgm:prSet presAssocID="{4F9D7EC2-30C4-4434-BD7B-A07581CDF76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495E219-78A1-4121-940E-EE0FD37D2190}" type="pres">
      <dgm:prSet presAssocID="{4F9D7EC2-30C4-4434-BD7B-A07581CDF76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8A2BC49F-562A-4A56-886D-948201A95761}" type="pres">
      <dgm:prSet presAssocID="{0916742C-1907-4BEC-9CAF-C00CF93D262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77FC6-0391-4F74-95A6-ADB8D2832443}" type="pres">
      <dgm:prSet presAssocID="{4ED85C7C-3F4F-45A7-A13A-306CEAA3627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86F7255-1855-4B80-938F-0151D3959A90}" type="pres">
      <dgm:prSet presAssocID="{4ED85C7C-3F4F-45A7-A13A-306CEAA3627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D937452-06E4-447F-A390-03C6D168E747}" type="pres">
      <dgm:prSet presAssocID="{DC53333F-AD71-4807-8714-26BE791E5C0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261753-3639-4DCC-ACE5-5ECC625AAA49}" type="pres">
      <dgm:prSet presAssocID="{8D993BA8-3AFE-4176-B182-34ADA43CA418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096878B-3013-4C92-9A10-23C1E8827125}" type="pres">
      <dgm:prSet presAssocID="{8D993BA8-3AFE-4176-B182-34ADA43CA418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4562DB5-66FF-4842-9FBD-98413A87CF97}" srcId="{449F4840-122C-4B37-A0A9-09526A9C6C1D}" destId="{0916742C-1907-4BEC-9CAF-C00CF93D2624}" srcOrd="1" destOrd="0" parTransId="{0ED29254-DA8B-4E36-85B8-1502DB3599D9}" sibTransId="{4ED85C7C-3F4F-45A7-A13A-306CEAA36270}"/>
    <dgm:cxn modelId="{B2F169D4-6E57-468E-BBC2-5FBFFDE480F8}" type="presOf" srcId="{DC53333F-AD71-4807-8714-26BE791E5C0C}" destId="{0D937452-06E4-447F-A390-03C6D168E747}" srcOrd="0" destOrd="0" presId="urn:microsoft.com/office/officeart/2005/8/layout/cycle2"/>
    <dgm:cxn modelId="{B248703A-3497-42D7-A8C7-E78F13848AD5}" type="presOf" srcId="{4ED85C7C-3F4F-45A7-A13A-306CEAA36270}" destId="{886F7255-1855-4B80-938F-0151D3959A90}" srcOrd="1" destOrd="0" presId="urn:microsoft.com/office/officeart/2005/8/layout/cycle2"/>
    <dgm:cxn modelId="{5D4ED3D2-3F23-4BDD-B443-453D3238280A}" type="presOf" srcId="{8D993BA8-3AFE-4176-B182-34ADA43CA418}" destId="{42261753-3639-4DCC-ACE5-5ECC625AAA49}" srcOrd="0" destOrd="0" presId="urn:microsoft.com/office/officeart/2005/8/layout/cycle2"/>
    <dgm:cxn modelId="{5D53C951-AFD9-4C4C-8583-ECF4B19DB0AC}" type="presOf" srcId="{0916742C-1907-4BEC-9CAF-C00CF93D2624}" destId="{8A2BC49F-562A-4A56-886D-948201A95761}" srcOrd="0" destOrd="0" presId="urn:microsoft.com/office/officeart/2005/8/layout/cycle2"/>
    <dgm:cxn modelId="{D75F9D7D-456E-4E3F-9E8F-80C19DA8D0A0}" type="presOf" srcId="{4ED85C7C-3F4F-45A7-A13A-306CEAA36270}" destId="{6CD77FC6-0391-4F74-95A6-ADB8D2832443}" srcOrd="0" destOrd="0" presId="urn:microsoft.com/office/officeart/2005/8/layout/cycle2"/>
    <dgm:cxn modelId="{B220D2C7-7813-45C0-8096-5285EA38B3D0}" type="presOf" srcId="{4F9D7EC2-30C4-4434-BD7B-A07581CDF76B}" destId="{E495E219-78A1-4121-940E-EE0FD37D2190}" srcOrd="1" destOrd="0" presId="urn:microsoft.com/office/officeart/2005/8/layout/cycle2"/>
    <dgm:cxn modelId="{0E294954-56AE-4A8B-B650-4AAFFE0F0C14}" type="presOf" srcId="{8D993BA8-3AFE-4176-B182-34ADA43CA418}" destId="{7096878B-3013-4C92-9A10-23C1E8827125}" srcOrd="1" destOrd="0" presId="urn:microsoft.com/office/officeart/2005/8/layout/cycle2"/>
    <dgm:cxn modelId="{3DE35252-EDB1-4801-91CE-B6753EE2E4DA}" type="presOf" srcId="{4F9D7EC2-30C4-4434-BD7B-A07581CDF76B}" destId="{C00BE96D-84A8-4062-9044-A3EEFA71426A}" srcOrd="0" destOrd="0" presId="urn:microsoft.com/office/officeart/2005/8/layout/cycle2"/>
    <dgm:cxn modelId="{2C941944-E18A-465A-8861-1B10915663F8}" type="presOf" srcId="{449F4840-122C-4B37-A0A9-09526A9C6C1D}" destId="{F57A7ECC-73D2-4930-A5D1-7CD6A1499FCC}" srcOrd="0" destOrd="0" presId="urn:microsoft.com/office/officeart/2005/8/layout/cycle2"/>
    <dgm:cxn modelId="{CB45EB59-DDCC-4584-AA45-6A09170DEACC}" type="presOf" srcId="{734D42B2-4BF8-4D4B-A13C-2258A1184641}" destId="{4898325A-FAC6-40A5-9616-CC0388647D92}" srcOrd="0" destOrd="0" presId="urn:microsoft.com/office/officeart/2005/8/layout/cycle2"/>
    <dgm:cxn modelId="{3C2433DF-DD7A-46BA-ADE5-0D90DCD0CB7A}" srcId="{449F4840-122C-4B37-A0A9-09526A9C6C1D}" destId="{DC53333F-AD71-4807-8714-26BE791E5C0C}" srcOrd="2" destOrd="0" parTransId="{5A084964-7256-43CF-B02B-22804692A270}" sibTransId="{8D993BA8-3AFE-4176-B182-34ADA43CA418}"/>
    <dgm:cxn modelId="{F7FF9D9B-70A0-451F-91CF-6CB6D641DBE7}" srcId="{449F4840-122C-4B37-A0A9-09526A9C6C1D}" destId="{734D42B2-4BF8-4D4B-A13C-2258A1184641}" srcOrd="0" destOrd="0" parTransId="{16FAEB87-5E8B-43B5-94EC-D357A83BE716}" sibTransId="{4F9D7EC2-30C4-4434-BD7B-A07581CDF76B}"/>
    <dgm:cxn modelId="{7B371242-B395-4FB3-A564-21C560894834}" type="presParOf" srcId="{F57A7ECC-73D2-4930-A5D1-7CD6A1499FCC}" destId="{4898325A-FAC6-40A5-9616-CC0388647D92}" srcOrd="0" destOrd="0" presId="urn:microsoft.com/office/officeart/2005/8/layout/cycle2"/>
    <dgm:cxn modelId="{A7AD944D-A9FC-45AC-ADC3-4CD921B3BA6D}" type="presParOf" srcId="{F57A7ECC-73D2-4930-A5D1-7CD6A1499FCC}" destId="{C00BE96D-84A8-4062-9044-A3EEFA71426A}" srcOrd="1" destOrd="0" presId="urn:microsoft.com/office/officeart/2005/8/layout/cycle2"/>
    <dgm:cxn modelId="{8E5D2DC2-4EC7-4F5E-BAC8-8D1E50794696}" type="presParOf" srcId="{C00BE96D-84A8-4062-9044-A3EEFA71426A}" destId="{E495E219-78A1-4121-940E-EE0FD37D2190}" srcOrd="0" destOrd="0" presId="urn:microsoft.com/office/officeart/2005/8/layout/cycle2"/>
    <dgm:cxn modelId="{3A9674B4-AFAB-42C4-9F38-6AF3DC18623F}" type="presParOf" srcId="{F57A7ECC-73D2-4930-A5D1-7CD6A1499FCC}" destId="{8A2BC49F-562A-4A56-886D-948201A95761}" srcOrd="2" destOrd="0" presId="urn:microsoft.com/office/officeart/2005/8/layout/cycle2"/>
    <dgm:cxn modelId="{DEA1E15B-2F45-40B1-ACE6-51428D81DE83}" type="presParOf" srcId="{F57A7ECC-73D2-4930-A5D1-7CD6A1499FCC}" destId="{6CD77FC6-0391-4F74-95A6-ADB8D2832443}" srcOrd="3" destOrd="0" presId="urn:microsoft.com/office/officeart/2005/8/layout/cycle2"/>
    <dgm:cxn modelId="{DF6CFD6C-2BAF-475D-A1DC-37E11611366C}" type="presParOf" srcId="{6CD77FC6-0391-4F74-95A6-ADB8D2832443}" destId="{886F7255-1855-4B80-938F-0151D3959A90}" srcOrd="0" destOrd="0" presId="urn:microsoft.com/office/officeart/2005/8/layout/cycle2"/>
    <dgm:cxn modelId="{6812D995-C3D1-4F55-B727-9F42C573AE7A}" type="presParOf" srcId="{F57A7ECC-73D2-4930-A5D1-7CD6A1499FCC}" destId="{0D937452-06E4-447F-A390-03C6D168E747}" srcOrd="4" destOrd="0" presId="urn:microsoft.com/office/officeart/2005/8/layout/cycle2"/>
    <dgm:cxn modelId="{46F4CBD7-7468-466C-B598-B904D2B263B2}" type="presParOf" srcId="{F57A7ECC-73D2-4930-A5D1-7CD6A1499FCC}" destId="{42261753-3639-4DCC-ACE5-5ECC625AAA49}" srcOrd="5" destOrd="0" presId="urn:microsoft.com/office/officeart/2005/8/layout/cycle2"/>
    <dgm:cxn modelId="{2FE50421-6DD0-4478-B590-1DF999DA30E5}" type="presParOf" srcId="{42261753-3639-4DCC-ACE5-5ECC625AAA49}" destId="{7096878B-3013-4C92-9A10-23C1E8827125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53C92F-D569-4EC5-AB13-DB90E92BC0C5}">
      <dsp:nvSpPr>
        <dsp:cNvPr id="0" name=""/>
        <dsp:cNvSpPr/>
      </dsp:nvSpPr>
      <dsp:spPr>
        <a:xfrm>
          <a:off x="943880" y="181182"/>
          <a:ext cx="1255438" cy="125543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Да 80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943880" y="181182"/>
        <a:ext cx="1255438" cy="1255438"/>
      </dsp:txXfrm>
    </dsp:sp>
    <dsp:sp modelId="{1B470119-8401-4613-9D83-338341DCA5C5}">
      <dsp:nvSpPr>
        <dsp:cNvPr id="0" name=""/>
        <dsp:cNvSpPr/>
      </dsp:nvSpPr>
      <dsp:spPr>
        <a:xfrm rot="3600000">
          <a:off x="1871263" y="1405672"/>
          <a:ext cx="334394" cy="423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bg1"/>
            </a:solidFill>
          </a:endParaRPr>
        </a:p>
      </dsp:txBody>
      <dsp:txXfrm rot="3600000">
        <a:off x="1871263" y="1405672"/>
        <a:ext cx="334394" cy="423710"/>
      </dsp:txXfrm>
    </dsp:sp>
    <dsp:sp modelId="{835D9F60-74C5-4841-AF2F-2BB566892E12}">
      <dsp:nvSpPr>
        <dsp:cNvPr id="0" name=""/>
        <dsp:cNvSpPr/>
      </dsp:nvSpPr>
      <dsp:spPr>
        <a:xfrm>
          <a:off x="1887066" y="1814827"/>
          <a:ext cx="1255438" cy="1255438"/>
        </a:xfrm>
        <a:prstGeom prst="ellipse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Нет 7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1887066" y="1814827"/>
        <a:ext cx="1255438" cy="1255438"/>
      </dsp:txXfrm>
    </dsp:sp>
    <dsp:sp modelId="{C858998A-43A4-40B2-90CD-C8BEC7FDA8BE}">
      <dsp:nvSpPr>
        <dsp:cNvPr id="0" name=""/>
        <dsp:cNvSpPr/>
      </dsp:nvSpPr>
      <dsp:spPr>
        <a:xfrm rot="10800000">
          <a:off x="1413866" y="2230691"/>
          <a:ext cx="334394" cy="423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bg1"/>
            </a:solidFill>
          </a:endParaRPr>
        </a:p>
      </dsp:txBody>
      <dsp:txXfrm rot="10800000">
        <a:off x="1413866" y="2230691"/>
        <a:ext cx="334394" cy="423710"/>
      </dsp:txXfrm>
    </dsp:sp>
    <dsp:sp modelId="{E90CC71F-0597-4866-9472-310DD513F683}">
      <dsp:nvSpPr>
        <dsp:cNvPr id="0" name=""/>
        <dsp:cNvSpPr/>
      </dsp:nvSpPr>
      <dsp:spPr>
        <a:xfrm>
          <a:off x="695" y="1814827"/>
          <a:ext cx="1255438" cy="1255438"/>
        </a:xfrm>
        <a:prstGeom prst="ellipse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solidFill>
                <a:schemeClr val="bg1"/>
              </a:solidFill>
            </a:rPr>
            <a:t>Затрудняюсь ответить </a:t>
          </a:r>
          <a:r>
            <a:rPr lang="ru-RU" sz="1600" b="1" kern="1200" dirty="0" smtClean="0">
              <a:solidFill>
                <a:schemeClr val="bg1"/>
              </a:solidFill>
            </a:rPr>
            <a:t>13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695" y="1814827"/>
        <a:ext cx="1255438" cy="1255438"/>
      </dsp:txXfrm>
    </dsp:sp>
    <dsp:sp modelId="{94477510-37C4-45FF-B488-AC547C8F3653}">
      <dsp:nvSpPr>
        <dsp:cNvPr id="0" name=""/>
        <dsp:cNvSpPr/>
      </dsp:nvSpPr>
      <dsp:spPr>
        <a:xfrm rot="18000000">
          <a:off x="928078" y="1422064"/>
          <a:ext cx="334394" cy="42371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>
            <a:solidFill>
              <a:schemeClr val="bg1"/>
            </a:solidFill>
          </a:endParaRPr>
        </a:p>
      </dsp:txBody>
      <dsp:txXfrm rot="18000000">
        <a:off x="928078" y="1422064"/>
        <a:ext cx="334394" cy="4237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8325A-FAC6-40A5-9616-CC0388647D92}">
      <dsp:nvSpPr>
        <dsp:cNvPr id="0" name=""/>
        <dsp:cNvSpPr/>
      </dsp:nvSpPr>
      <dsp:spPr>
        <a:xfrm>
          <a:off x="903740" y="271958"/>
          <a:ext cx="1202047" cy="12020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Да 85</a:t>
          </a:r>
          <a:endParaRPr lang="ru-RU" sz="1600" b="1" kern="1200" dirty="0"/>
        </a:p>
      </dsp:txBody>
      <dsp:txXfrm>
        <a:off x="903740" y="271958"/>
        <a:ext cx="1202047" cy="1202047"/>
      </dsp:txXfrm>
    </dsp:sp>
    <dsp:sp modelId="{C00BE96D-84A8-4062-9044-A3EEFA71426A}">
      <dsp:nvSpPr>
        <dsp:cNvPr id="0" name=""/>
        <dsp:cNvSpPr/>
      </dsp:nvSpPr>
      <dsp:spPr>
        <a:xfrm rot="3600000">
          <a:off x="1791683" y="1444374"/>
          <a:ext cx="320173" cy="4056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/>
        </a:p>
      </dsp:txBody>
      <dsp:txXfrm rot="3600000">
        <a:off x="1791683" y="1444374"/>
        <a:ext cx="320173" cy="405691"/>
      </dsp:txXfrm>
    </dsp:sp>
    <dsp:sp modelId="{8A2BC49F-562A-4A56-886D-948201A95761}">
      <dsp:nvSpPr>
        <dsp:cNvPr id="0" name=""/>
        <dsp:cNvSpPr/>
      </dsp:nvSpPr>
      <dsp:spPr>
        <a:xfrm>
          <a:off x="1806814" y="1836129"/>
          <a:ext cx="1202047" cy="1202047"/>
        </a:xfrm>
        <a:prstGeom prst="ellipse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Нет 10</a:t>
          </a:r>
          <a:endParaRPr lang="ru-RU" sz="1600" b="1" kern="1200" dirty="0"/>
        </a:p>
      </dsp:txBody>
      <dsp:txXfrm>
        <a:off x="1806814" y="1836129"/>
        <a:ext cx="1202047" cy="1202047"/>
      </dsp:txXfrm>
    </dsp:sp>
    <dsp:sp modelId="{6CD77FC6-0391-4F74-95A6-ADB8D2832443}">
      <dsp:nvSpPr>
        <dsp:cNvPr id="0" name=""/>
        <dsp:cNvSpPr/>
      </dsp:nvSpPr>
      <dsp:spPr>
        <a:xfrm rot="10800000">
          <a:off x="1353738" y="2234307"/>
          <a:ext cx="320173" cy="4056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/>
        </a:p>
      </dsp:txBody>
      <dsp:txXfrm rot="10800000">
        <a:off x="1353738" y="2234307"/>
        <a:ext cx="320173" cy="405691"/>
      </dsp:txXfrm>
    </dsp:sp>
    <dsp:sp modelId="{0D937452-06E4-447F-A390-03C6D168E747}">
      <dsp:nvSpPr>
        <dsp:cNvPr id="0" name=""/>
        <dsp:cNvSpPr/>
      </dsp:nvSpPr>
      <dsp:spPr>
        <a:xfrm>
          <a:off x="665" y="1836129"/>
          <a:ext cx="1202047" cy="1202047"/>
        </a:xfrm>
        <a:prstGeom prst="ellipse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/>
            <a:t>Затрудняюсь ответить </a:t>
          </a:r>
          <a:r>
            <a:rPr lang="ru-RU" sz="1600" b="1" kern="1200" dirty="0" smtClean="0"/>
            <a:t>5</a:t>
          </a:r>
          <a:endParaRPr lang="ru-RU" sz="1600" b="1" kern="1200" dirty="0"/>
        </a:p>
      </dsp:txBody>
      <dsp:txXfrm>
        <a:off x="665" y="1836129"/>
        <a:ext cx="1202047" cy="1202047"/>
      </dsp:txXfrm>
    </dsp:sp>
    <dsp:sp modelId="{42261753-3639-4DCC-ACE5-5ECC625AAA49}">
      <dsp:nvSpPr>
        <dsp:cNvPr id="0" name=""/>
        <dsp:cNvSpPr/>
      </dsp:nvSpPr>
      <dsp:spPr>
        <a:xfrm rot="18000000">
          <a:off x="888609" y="1460069"/>
          <a:ext cx="320173" cy="4056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/>
        </a:p>
      </dsp:txBody>
      <dsp:txXfrm rot="18000000">
        <a:off x="888609" y="1460069"/>
        <a:ext cx="320173" cy="4056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A4EED-4D87-4C88-A308-B5734760DAD7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BF434-DE73-4D2C-8FF5-AFDB27F14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786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A568E5-C764-46B0-AB47-E4A211A85F78}" type="datetimeFigureOut">
              <a:rPr lang="ru-RU" smtClean="0"/>
              <a:pPr/>
              <a:t>17.02.2016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4448642-E35E-4574-A75E-EF589672B2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 algn="ctr"/>
            <a:endParaRPr lang="ru-RU" sz="36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Организация 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питания </a:t>
            </a: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муниципальном бюджетном  дошкольном </a:t>
            </a: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образовательном 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учреждении</a:t>
            </a:r>
          </a:p>
          <a:p>
            <a:pPr algn="ctr"/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«Тубинский </a:t>
            </a: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детский сад»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8252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Организация питания осуществляется в соответствии с документами:</a:t>
            </a:r>
            <a:endParaRPr lang="ru-RU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4680520" cy="51125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dirty="0">
                <a:ea typeface="Tahoma" pitchFamily="34" charset="0"/>
                <a:cs typeface="Tahoma" pitchFamily="34" charset="0"/>
              </a:rPr>
              <a:t>Закон Российской Федерации от 7 февраля 1992 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№ 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2300-I «О защите прав потребителей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»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ea typeface="Tahoma" pitchFamily="34" charset="0"/>
                <a:cs typeface="Tahoma" pitchFamily="34" charset="0"/>
              </a:rPr>
              <a:t>Федеральный 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закон от 30 марта 1999 г. № 52-ФЗ «О санитарно-эпидемиологическом благополучии населения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»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ea typeface="Tahoma" pitchFamily="34" charset="0"/>
                <a:cs typeface="Tahoma" pitchFamily="34" charset="0"/>
              </a:rPr>
              <a:t>Федеральный 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закон от 2 января 2000 г. № 29-ФЗ «О качестве и безопасности пищевых продуктов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»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ea typeface="Tahoma" pitchFamily="34" charset="0"/>
                <a:cs typeface="Tahoma" pitchFamily="34" charset="0"/>
              </a:rPr>
              <a:t>Федеральный закон от 5 апреля 2013 года №44-ФЗ «О контрактной системе в сфере закупок товаров, работ, услуг для обеспечения государственных и муниципальных нужд»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ea typeface="Tahoma" pitchFamily="34" charset="0"/>
                <a:cs typeface="Tahoma" pitchFamily="34" charset="0"/>
              </a:rPr>
              <a:t>Санитарно-эпидемиологические 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правила и нормативы СанПиН 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2.4.1.3049-13 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«Санитарно-эпидемиологические требования к устройству, содержанию и организации режима работы в дошкольных 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образовательных организациях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» (постановление Главного государственного санитарного врача Российской Федерации от 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15 мая 2013 </a:t>
            </a:r>
            <a:r>
              <a:rPr lang="ru-RU" sz="1400" dirty="0">
                <a:ea typeface="Tahoma" pitchFamily="34" charset="0"/>
                <a:cs typeface="Tahoma" pitchFamily="34" charset="0"/>
              </a:rPr>
              <a:t>г. № 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26)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ea typeface="Tahoma" pitchFamily="34" charset="0"/>
                <a:cs typeface="Tahoma" pitchFamily="34" charset="0"/>
              </a:rPr>
              <a:t>Технический регламент таможенного союза от 9 декабря 2011 года №880 «О безопасности пищевой продукции</a:t>
            </a:r>
            <a:r>
              <a:rPr lang="ru-RU" sz="1400" dirty="0" smtClean="0">
                <a:ea typeface="Tahoma" pitchFamily="34" charset="0"/>
                <a:cs typeface="Tahoma" pitchFamily="34" charset="0"/>
              </a:rPr>
              <a:t>»</a:t>
            </a:r>
            <a:endParaRPr lang="ru-RU" sz="1400" dirty="0" smtClean="0">
              <a:ea typeface="Tahoma" pitchFamily="34" charset="0"/>
              <a:cs typeface="Tahoma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894145"/>
            <a:ext cx="1485427" cy="187220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81" y="3501008"/>
            <a:ext cx="2252837" cy="160307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337" y="1556792"/>
            <a:ext cx="1567700" cy="208696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709" y="5013176"/>
            <a:ext cx="2257855" cy="160307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314915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792088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  <a:t>В основу </a:t>
            </a:r>
            <a:r>
              <a:rPr lang="ru-RU" sz="1400" b="1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ahoma" pitchFamily="34" charset="0"/>
              </a:rPr>
              <a:t>качественного сбалансированного питания </a:t>
            </a:r>
            <a:r>
              <a:rPr lang="ru-RU" sz="1400" b="1" dirty="0" smtClean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  <a:t>заложено питание, отвечающее возрастным и физиологическим потребностям детского организма. </a:t>
            </a:r>
            <a:br>
              <a:rPr lang="ru-RU" sz="1400" b="1" dirty="0" smtClean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</a:br>
            <a:r>
              <a:rPr lang="ru-RU" sz="1200" b="1" dirty="0" smtClean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  <a:t>Питание осуществляется на основе суточного набора продуктов питания детей в ДОУ </a:t>
            </a:r>
            <a:br>
              <a:rPr lang="ru-RU" sz="1200" b="1" dirty="0" smtClean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</a:br>
            <a:r>
              <a:rPr lang="ru-RU" sz="1200" b="1" dirty="0" smtClean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  <a:t>(г, мл, на 1 ребенка/сутки)  СанПиН </a:t>
            </a:r>
            <a:r>
              <a:rPr lang="ru-RU" sz="1200" b="1" dirty="0">
                <a:solidFill>
                  <a:srgbClr val="0000CC"/>
                </a:solidFill>
                <a:latin typeface="+mn-lt"/>
                <a:ea typeface="Tahoma" pitchFamily="34" charset="0"/>
                <a:cs typeface="Tahoma" pitchFamily="34" charset="0"/>
              </a:rPr>
              <a:t>2.4.1.3049-13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600613908"/>
              </p:ext>
            </p:extLst>
          </p:nvPr>
        </p:nvGraphicFramePr>
        <p:xfrm>
          <a:off x="179512" y="980728"/>
          <a:ext cx="8568952" cy="568526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486432"/>
                <a:gridCol w="1181781"/>
                <a:gridCol w="1181781"/>
                <a:gridCol w="859479"/>
                <a:gridCol w="859479"/>
              </a:tblGrid>
              <a:tr h="14954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    </a:t>
                      </a:r>
                      <a:endParaRPr lang="ru-RU" sz="800" b="1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Наименование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пищевого продукта  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или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группы пищевых продуктов    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    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Количество продуктов 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в зависимости от возраста детей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  в г, мл, брутто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  в г, мл,  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нетто  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  1 - 3 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года 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  3 - 7 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лет 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1 - 3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года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3 - </a:t>
                      </a:r>
                      <a:r>
                        <a:rPr lang="ru-RU" sz="800" b="1" dirty="0" smtClean="0">
                          <a:solidFill>
                            <a:srgbClr val="002060"/>
                          </a:solidFill>
                          <a:effectLst/>
                        </a:rPr>
                        <a:t>7 </a:t>
                      </a:r>
                      <a:r>
                        <a:rPr lang="ru-RU" sz="800" b="1" dirty="0">
                          <a:solidFill>
                            <a:srgbClr val="002060"/>
                          </a:solidFill>
                          <a:effectLst/>
                        </a:rPr>
                        <a:t>лет  </a:t>
                      </a:r>
                      <a:endParaRPr lang="ru-RU" sz="8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Молоко и кисломолочные продукты с </a:t>
                      </a:r>
                      <a:r>
                        <a:rPr lang="ru-RU" sz="900" dirty="0" err="1" smtClean="0">
                          <a:effectLst/>
                        </a:rPr>
                        <a:t>м.д.ж</a:t>
                      </a:r>
                      <a:r>
                        <a:rPr lang="ru-RU" sz="900" dirty="0">
                          <a:effectLst/>
                        </a:rPr>
                        <a:t>. не ниже 2,5%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390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450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390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450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Творог, творожные изделия с </a:t>
                      </a:r>
                      <a:r>
                        <a:rPr lang="ru-RU" sz="900" dirty="0" err="1">
                          <a:effectLst/>
                        </a:rPr>
                        <a:t>м.д.ж</a:t>
                      </a:r>
                      <a:r>
                        <a:rPr lang="ru-RU" sz="900" dirty="0">
                          <a:effectLst/>
                        </a:rPr>
                        <a:t>. не </a:t>
                      </a:r>
                      <a:r>
                        <a:rPr lang="ru-RU" sz="900" dirty="0" smtClean="0">
                          <a:effectLst/>
                        </a:rPr>
                        <a:t>менее </a:t>
                      </a:r>
                      <a:r>
                        <a:rPr lang="ru-RU" sz="900" dirty="0">
                          <a:effectLst/>
                        </a:rPr>
                        <a:t>5%            </a:t>
                      </a:r>
                      <a:r>
                        <a:rPr lang="ru-RU" sz="900" dirty="0" smtClean="0">
                          <a:effectLst/>
                        </a:rPr>
                        <a:t>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30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40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30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40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Сметана с </a:t>
                      </a:r>
                      <a:r>
                        <a:rPr lang="ru-RU" sz="900" dirty="0" err="1">
                          <a:effectLst/>
                        </a:rPr>
                        <a:t>м.д.ж</a:t>
                      </a:r>
                      <a:r>
                        <a:rPr lang="ru-RU" sz="900" dirty="0">
                          <a:effectLst/>
                        </a:rPr>
                        <a:t>. не более 15%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9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11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9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11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Сыр твердый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4,3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6,4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4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6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Мясо (бескостное/на кости)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55/68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60,5/75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50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55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945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Птица (куры 1 кат. </a:t>
                      </a:r>
                      <a:r>
                        <a:rPr lang="ru-RU" sz="900" dirty="0" err="1">
                          <a:effectLst/>
                        </a:rPr>
                        <a:t>потр</a:t>
                      </a:r>
                      <a:r>
                        <a:rPr lang="ru-RU" sz="900" dirty="0">
                          <a:effectLst/>
                        </a:rPr>
                        <a:t>./цыплята- </a:t>
                      </a:r>
                      <a:r>
                        <a:rPr lang="ru-RU" sz="900" dirty="0" smtClean="0">
                          <a:effectLst/>
                        </a:rPr>
                        <a:t>бройлеры </a:t>
                      </a:r>
                      <a:r>
                        <a:rPr lang="ru-RU" sz="900" dirty="0">
                          <a:effectLst/>
                        </a:rPr>
                        <a:t>1 кат. </a:t>
                      </a:r>
                      <a:r>
                        <a:rPr lang="ru-RU" sz="900" dirty="0" err="1">
                          <a:effectLst/>
                        </a:rPr>
                        <a:t>потр</a:t>
                      </a:r>
                      <a:r>
                        <a:rPr lang="ru-RU" sz="900" dirty="0">
                          <a:effectLst/>
                        </a:rPr>
                        <a:t>./индейка 1 </a:t>
                      </a:r>
                      <a:r>
                        <a:rPr lang="ru-RU" sz="900" dirty="0" err="1" smtClean="0">
                          <a:effectLst/>
                        </a:rPr>
                        <a:t>кат.потр</a:t>
                      </a:r>
                      <a:r>
                        <a:rPr lang="ru-RU" sz="900" dirty="0">
                          <a:effectLst/>
                        </a:rPr>
                        <a:t>.)     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23/23/22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27/27/26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20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24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Рыба (филе), в </a:t>
                      </a:r>
                      <a:r>
                        <a:rPr lang="ru-RU" sz="900" dirty="0" err="1">
                          <a:effectLst/>
                        </a:rPr>
                        <a:t>т.ч</a:t>
                      </a:r>
                      <a:r>
                        <a:rPr lang="ru-RU" sz="900" dirty="0">
                          <a:effectLst/>
                        </a:rPr>
                        <a:t>. филе слабо- или  </a:t>
                      </a:r>
                      <a:r>
                        <a:rPr lang="ru-RU" sz="900" dirty="0" smtClean="0">
                          <a:effectLst/>
                        </a:rPr>
                        <a:t>малосоленое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34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39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32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37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Колбасные изделия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-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7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-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6,9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Яйцо куриное столовое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0,5 шт.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0,6 шт.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20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24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Картофель: с 01.09 по 31.10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160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187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120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140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          с 31.10 по 31.12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172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200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120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140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          с 31.12 по 28.02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185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215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120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140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           с 29.02 по 01.09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200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234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120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140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Овощи, зелень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256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325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205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260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Фрукты (плоды) свежие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108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114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95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100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Фрукты (плоды) сухие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 9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11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9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11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Соки фруктовые (овощные)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100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100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100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100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76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Напитки витаминизированные (готовый </a:t>
                      </a:r>
                      <a:r>
                        <a:rPr lang="ru-RU" sz="900" dirty="0" smtClean="0">
                          <a:effectLst/>
                        </a:rPr>
                        <a:t>напиток</a:t>
                      </a:r>
                      <a:r>
                        <a:rPr lang="ru-RU" sz="900" dirty="0">
                          <a:effectLst/>
                        </a:rPr>
                        <a:t>)   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 -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50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-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50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Хлеб ржаной (ржано-пшеничный)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40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50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40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50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Хлеб пшеничный или хлеб зерновой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60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80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60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80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Крупы (злаки), бобовые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30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43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30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43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Макаронные изделия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8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12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8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12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Мука пшеничная хлебопекарная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25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29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25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29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Масло коровье </a:t>
                      </a:r>
                      <a:r>
                        <a:rPr lang="ru-RU" sz="900" dirty="0" err="1">
                          <a:effectLst/>
                        </a:rPr>
                        <a:t>сладкосливочное</a:t>
                      </a:r>
                      <a:r>
                        <a:rPr lang="ru-RU" sz="900" dirty="0">
                          <a:effectLst/>
                        </a:rPr>
                        <a:t>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18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21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18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21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Масло растительное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9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11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9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11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Кондитерские изделия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7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20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7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20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Чай, включая </a:t>
                      </a:r>
                      <a:r>
                        <a:rPr lang="ru-RU" sz="900" dirty="0" err="1">
                          <a:effectLst/>
                        </a:rPr>
                        <a:t>фиточай</a:t>
                      </a:r>
                      <a:r>
                        <a:rPr lang="ru-RU" sz="900" dirty="0">
                          <a:effectLst/>
                        </a:rPr>
                        <a:t>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0,5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0,6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0,5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0,6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Какао-порошок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0,5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0,6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0,5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0,6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Кофейный напиток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1,0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1,2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1,0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1,2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Сахар      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37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47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37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47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Дрожжи хлебопекарные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0,4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0,5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0,4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0,5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Мука картофельная (крахмал)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 2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 3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2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3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Соль пищевая поваренная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  4 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  6 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  4   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6 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Хим. состав (без учета т/о)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Белок, г   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59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73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Жир, г     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56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 69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1218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Углеводы, г                  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215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 275  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  <a:tr h="685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Энергетическая ценность, ккал          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 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</a:rPr>
                        <a:t> </a:t>
                      </a:r>
                      <a:endParaRPr lang="ru-RU" sz="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</a:rPr>
                        <a:t> 1560 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FF0000"/>
                          </a:solidFill>
                          <a:effectLst/>
                        </a:rPr>
                        <a:t> 1963 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199" marR="2719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221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74948" y="4437112"/>
            <a:ext cx="3737012" cy="194421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400" dirty="0">
                <a:solidFill>
                  <a:schemeClr val="tx1"/>
                </a:solidFill>
              </a:rPr>
              <a:t>Даны рекомендации по организации </a:t>
            </a:r>
            <a:r>
              <a:rPr lang="ru-RU" sz="1400" dirty="0" smtClean="0">
                <a:solidFill>
                  <a:schemeClr val="tx1"/>
                </a:solidFill>
              </a:rPr>
              <a:t>3</a:t>
            </a:r>
            <a:r>
              <a:rPr lang="ru-RU" sz="1400" dirty="0" smtClean="0">
                <a:solidFill>
                  <a:srgbClr val="FF0000"/>
                </a:solidFill>
              </a:rPr>
              <a:t>-х </a:t>
            </a:r>
            <a:r>
              <a:rPr lang="ru-RU" sz="1400" dirty="0">
                <a:solidFill>
                  <a:srgbClr val="FF0000"/>
                </a:solidFill>
              </a:rPr>
              <a:t>разового приёма пищи</a:t>
            </a:r>
            <a:r>
              <a:rPr lang="ru-RU" sz="1400" dirty="0">
                <a:solidFill>
                  <a:schemeClr val="tx1"/>
                </a:solidFill>
              </a:rPr>
              <a:t> (завтрак, второй завтрак, обед, </a:t>
            </a:r>
            <a:r>
              <a:rPr lang="ru-RU" sz="1400" i="1" dirty="0">
                <a:solidFill>
                  <a:schemeClr val="tx1"/>
                </a:solidFill>
              </a:rPr>
              <a:t>уплотнённый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полдник)  </a:t>
            </a:r>
            <a:r>
              <a:rPr lang="ru-RU" sz="1400" dirty="0">
                <a:solidFill>
                  <a:schemeClr val="tx1"/>
                </a:solidFill>
              </a:rPr>
              <a:t>при </a:t>
            </a:r>
            <a:r>
              <a:rPr lang="ru-RU" sz="1400" dirty="0" smtClean="0">
                <a:solidFill>
                  <a:schemeClr val="tx1"/>
                </a:solidFill>
              </a:rPr>
              <a:t>10,5-часовом </a:t>
            </a:r>
            <a:r>
              <a:rPr lang="ru-RU" sz="1400" dirty="0">
                <a:solidFill>
                  <a:schemeClr val="tx1"/>
                </a:solidFill>
              </a:rPr>
              <a:t>пребывании  детей с сохранением суточного набора продуктов и стоимости </a:t>
            </a:r>
            <a:r>
              <a:rPr lang="ru-RU" sz="1400" dirty="0" smtClean="0">
                <a:solidFill>
                  <a:schemeClr val="tx1"/>
                </a:solidFill>
              </a:rPr>
              <a:t>питания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60648"/>
            <a:ext cx="3888432" cy="1656184"/>
          </a:xfrm>
          <a:prstGeom prst="round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В помощь заведующим на основе суточного набора продуктов рекомендовано </a:t>
            </a:r>
            <a:r>
              <a:rPr lang="ru-RU" sz="1400" b="1" dirty="0">
                <a:solidFill>
                  <a:srgbClr val="FF0000"/>
                </a:solidFill>
              </a:rPr>
              <a:t>примерное </a:t>
            </a:r>
            <a:r>
              <a:rPr lang="ru-RU" sz="1400" b="1" dirty="0" smtClean="0">
                <a:solidFill>
                  <a:srgbClr val="FF0000"/>
                </a:solidFill>
              </a:rPr>
              <a:t>10-дневное меню</a:t>
            </a:r>
            <a:r>
              <a:rPr lang="ru-RU" sz="1400" b="1" dirty="0" smtClean="0">
                <a:solidFill>
                  <a:schemeClr val="tx1"/>
                </a:solidFill>
              </a:rPr>
              <a:t>, </a:t>
            </a:r>
            <a:r>
              <a:rPr lang="ru-RU" sz="1400" b="1" dirty="0">
                <a:solidFill>
                  <a:schemeClr val="tx1"/>
                </a:solidFill>
              </a:rPr>
              <a:t>с учетом сочетания продуктов, соотношения основных пищевых ингредиентов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055750" y="1796412"/>
            <a:ext cx="2520280" cy="840500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Меню   согласовано с </a:t>
            </a:r>
            <a:r>
              <a:rPr lang="ru-RU" sz="1400" b="1" dirty="0" err="1">
                <a:solidFill>
                  <a:schemeClr val="tx1"/>
                </a:solidFill>
              </a:rPr>
              <a:t>Роспотребнадзором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59227" y="2780928"/>
            <a:ext cx="3775870" cy="1560580"/>
          </a:xfrm>
          <a:prstGeom prst="roundRect">
            <a:avLst/>
          </a:prstGeom>
          <a:solidFill>
            <a:srgbClr val="99FF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Каждое учреждение вправе внести </a:t>
            </a:r>
            <a:r>
              <a:rPr lang="ru-RU" sz="1400" b="1" dirty="0">
                <a:solidFill>
                  <a:srgbClr val="FF0000"/>
                </a:solidFill>
              </a:rPr>
              <a:t>свои изменения </a:t>
            </a:r>
            <a:r>
              <a:rPr lang="ru-RU" sz="1400" b="1" dirty="0">
                <a:solidFill>
                  <a:schemeClr val="tx1"/>
                </a:solidFill>
              </a:rPr>
              <a:t>в предлагаемое меню с учетом таблицы замены продуктов и технологических карт из сборников рецептуры блюд для детского питания.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5796136" y="2924944"/>
            <a:ext cx="2016225" cy="19442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Ирина\Pictures\ControlCenter4\Фото ДОУ\2014\Питание\На сайт в рубрику фоторепортаж\DSCN77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060848"/>
            <a:ext cx="3979168" cy="29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8863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08912" cy="72008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 целью изучения и выявления уровня организации качества питания детей ДОУ проведено анкетирование родителей</a:t>
            </a:r>
            <a:endParaRPr lang="ru-RU" sz="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"/>
          </p:nvPr>
        </p:nvSpPr>
        <p:spPr>
          <a:xfrm>
            <a:off x="395536" y="2276872"/>
            <a:ext cx="3657600" cy="658368"/>
          </a:xfrm>
          <a:prstGeom prst="roundRect">
            <a:avLst>
              <a:gd name="adj" fmla="val 27249"/>
            </a:avLst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1800" b="0" dirty="0" smtClean="0">
                <a:solidFill>
                  <a:schemeClr val="tx1"/>
                </a:solidFill>
              </a:rPr>
              <a:t>«Разнообразно ли  питание в детском саду?»</a:t>
            </a:r>
            <a:endParaRPr lang="ru-RU" sz="1800" b="0" dirty="0">
              <a:solidFill>
                <a:schemeClr val="tx1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"/>
          </p:nvPr>
        </p:nvSpPr>
        <p:spPr>
          <a:xfrm>
            <a:off x="4831811" y="2204864"/>
            <a:ext cx="3657600" cy="658368"/>
          </a:xfrm>
          <a:prstGeom prst="roundRect">
            <a:avLst>
              <a:gd name="adj" fmla="val 31217"/>
            </a:avLst>
          </a:prstGeom>
          <a:solidFill>
            <a:srgbClr val="FFC000"/>
          </a:solidFill>
        </p:spPr>
        <p:txBody>
          <a:bodyPr/>
          <a:lstStyle/>
          <a:p>
            <a:pPr algn="ctr"/>
            <a:r>
              <a:rPr lang="ru-RU" sz="1800" b="0" dirty="0" smtClean="0">
                <a:solidFill>
                  <a:schemeClr val="tx1"/>
                </a:solidFill>
              </a:rPr>
              <a:t>«Устраивает ли вас качество питания в ДОУ?»</a:t>
            </a:r>
            <a:endParaRPr lang="ru-RU" sz="1800" b="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84540" y="5733256"/>
            <a:ext cx="1159095" cy="77273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21" name="Объект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="" xmlns:p14="http://schemas.microsoft.com/office/powerpoint/2010/main" val="1410480271"/>
              </p:ext>
            </p:extLst>
          </p:nvPr>
        </p:nvGraphicFramePr>
        <p:xfrm>
          <a:off x="467544" y="2996952"/>
          <a:ext cx="3143200" cy="3251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Объект 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2177057369"/>
              </p:ext>
            </p:extLst>
          </p:nvPr>
        </p:nvGraphicFramePr>
        <p:xfrm>
          <a:off x="5148064" y="2924944"/>
          <a:ext cx="3009528" cy="331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8" name="Текст 15"/>
          <p:cNvSpPr txBox="1">
            <a:spLocks/>
          </p:cNvSpPr>
          <p:nvPr/>
        </p:nvSpPr>
        <p:spPr>
          <a:xfrm>
            <a:off x="467544" y="1124744"/>
            <a:ext cx="7920880" cy="658368"/>
          </a:xfrm>
          <a:prstGeom prst="roundRect">
            <a:avLst>
              <a:gd name="adj" fmla="val 16667"/>
            </a:avLst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vert="horz" rtlCol="0" anchor="ctr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Tx/>
              <a:buNone/>
              <a:defRPr kumimoji="0" sz="20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schemeClr val="tx1"/>
                </a:solidFill>
              </a:rPr>
              <a:t>Родителям были заданы вопросы, обобщенные результаты которых представлены ниже в диаграммах.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630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07845" y="2852936"/>
            <a:ext cx="2088232" cy="1584176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41784"/>
            <a:ext cx="8280920" cy="1431032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200" i="1" dirty="0" smtClean="0">
                <a:effectLst/>
              </a:rPr>
              <a:t>Какие продукты должны быть обязательными в питании ребенка?</a:t>
            </a:r>
            <a:endParaRPr lang="ru-RU" sz="2200" i="1" dirty="0">
              <a:effectLst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3140968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4400" i="1" dirty="0" smtClean="0">
                <a:effectLst/>
              </a:rPr>
              <a:t>Мясо</a:t>
            </a:r>
            <a:endParaRPr lang="ru-RU" sz="4400" i="1" dirty="0">
              <a:effectLst/>
            </a:endParaRPr>
          </a:p>
        </p:txBody>
      </p:sp>
      <p:pic>
        <p:nvPicPr>
          <p:cNvPr id="2050" name="Picture 2" descr="D:\Documents and Settings\asus\Рабочий стол\реб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0820" y="2780928"/>
            <a:ext cx="3078383" cy="217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6660232" y="2780928"/>
            <a:ext cx="2088232" cy="1584176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Oval 15"/>
          <p:cNvSpPr/>
          <p:nvPr/>
        </p:nvSpPr>
        <p:spPr>
          <a:xfrm>
            <a:off x="1106636" y="4797152"/>
            <a:ext cx="1953196" cy="1440160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val 16"/>
          <p:cNvSpPr/>
          <p:nvPr/>
        </p:nvSpPr>
        <p:spPr>
          <a:xfrm>
            <a:off x="6310598" y="4869160"/>
            <a:ext cx="1861802" cy="1440160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Oval 17"/>
          <p:cNvSpPr/>
          <p:nvPr/>
        </p:nvSpPr>
        <p:spPr>
          <a:xfrm>
            <a:off x="1979712" y="1384337"/>
            <a:ext cx="1953196" cy="1440160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Oval 18"/>
          <p:cNvSpPr/>
          <p:nvPr/>
        </p:nvSpPr>
        <p:spPr>
          <a:xfrm>
            <a:off x="5076056" y="1417741"/>
            <a:ext cx="1953196" cy="1440160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732174" y="1700808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4000" i="1" dirty="0" smtClean="0">
                <a:effectLst/>
              </a:rPr>
              <a:t>Рыба</a:t>
            </a:r>
            <a:endParaRPr lang="ru-RU" sz="4000" i="1" dirty="0">
              <a:effectLst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516216" y="3149963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4000" i="1" dirty="0" smtClean="0">
                <a:effectLst/>
              </a:rPr>
              <a:t>Крупы</a:t>
            </a:r>
            <a:endParaRPr lang="ru-RU" sz="4000" i="1" dirty="0">
              <a:effectLst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860032" y="1722941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3200" i="1" dirty="0" smtClean="0">
                <a:effectLst/>
              </a:rPr>
              <a:t>Фрукты</a:t>
            </a:r>
            <a:endParaRPr lang="ru-RU" sz="3200" i="1" dirty="0">
              <a:effectLst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827584" y="5157192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3200" i="1" dirty="0" smtClean="0">
                <a:effectLst/>
              </a:rPr>
              <a:t>Овощи</a:t>
            </a:r>
            <a:endParaRPr lang="ru-RU" sz="3200" i="1" dirty="0">
              <a:effectLst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012160" y="5301208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3200" i="1" dirty="0" smtClean="0">
                <a:effectLst/>
              </a:rPr>
              <a:t>Молоко</a:t>
            </a:r>
            <a:endParaRPr lang="ru-RU" sz="3200" i="1" dirty="0">
              <a:effectLst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347864" y="5157192"/>
            <a:ext cx="2664296" cy="1584176"/>
          </a:xfrm>
          <a:prstGeom prst="ellipse">
            <a:avLst/>
          </a:prstGeom>
          <a:solidFill>
            <a:srgbClr val="F5FB0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3455876" y="5589240"/>
            <a:ext cx="2448272" cy="72008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</a:pPr>
            <a:r>
              <a:rPr lang="ru-RU" sz="2000" i="1" dirty="0" smtClean="0">
                <a:effectLst/>
              </a:rPr>
              <a:t>Кисло-молочные</a:t>
            </a:r>
          </a:p>
          <a:p>
            <a:pPr marL="0" indent="0" algn="ctr">
              <a:buFont typeface="Georgia" pitchFamily="18" charset="0"/>
              <a:buNone/>
            </a:pPr>
            <a:r>
              <a:rPr lang="ru-RU" sz="2000" i="1" dirty="0" smtClean="0">
                <a:effectLst/>
              </a:rPr>
              <a:t>продукты</a:t>
            </a:r>
            <a:endParaRPr lang="ru-RU" sz="20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80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698</TotalTime>
  <Words>843</Words>
  <Application>Microsoft Office PowerPoint</Application>
  <PresentationFormat>Экран (4:3)</PresentationFormat>
  <Paragraphs>235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Слайд 1</vt:lpstr>
      <vt:lpstr>Организация питания осуществляется в соответствии с документами:</vt:lpstr>
      <vt:lpstr>В основу качественного сбалансированного питания заложено питание, отвечающее возрастным и физиологическим потребностям детского организма.  Питание осуществляется на основе суточного набора продуктов питания детей в ДОУ  (г, мл, на 1 ребенка/сутки)  СанПиН 2.4.1.3049-13</vt:lpstr>
      <vt:lpstr>Слайд 4</vt:lpstr>
      <vt:lpstr>С целью изучения и выявления уровня организации качества питания детей ДОУ проведено анкетирование родителей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питания в муниципальных образовательных учреждениях города Чебоксары в 2013году</dc:title>
  <dc:creator>Компьютер1</dc:creator>
  <cp:lastModifiedBy>3</cp:lastModifiedBy>
  <cp:revision>69</cp:revision>
  <dcterms:created xsi:type="dcterms:W3CDTF">2014-02-26T07:01:29Z</dcterms:created>
  <dcterms:modified xsi:type="dcterms:W3CDTF">2016-02-17T06:59:19Z</dcterms:modified>
</cp:coreProperties>
</file>